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D2FE"/>
    <a:srgbClr val="1603FD"/>
    <a:srgbClr val="00FCF5"/>
    <a:srgbClr val="00D9FE"/>
    <a:srgbClr val="1537C1"/>
    <a:srgbClr val="1F12D2"/>
    <a:srgbClr val="5C60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/>
    <p:restoredTop sz="94654"/>
  </p:normalViewPr>
  <p:slideViewPr>
    <p:cSldViewPr snapToGrid="0" snapToObjects="1">
      <p:cViewPr varScale="1">
        <p:scale>
          <a:sx n="100" d="100"/>
          <a:sy n="100" d="100"/>
        </p:scale>
        <p:origin x="176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899EF-CDBF-B140-9918-B3597E093B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B167E4-EFE5-1846-A441-E696CA4536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3B6DA9-15E3-3241-8410-C0C65046F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7D92B-4F31-7343-925F-B6D655AE7234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5D91D4-0EA5-AA41-B8D7-C3E7BAE95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FB90D5-4FBA-464C-86B6-877FDEDAA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A2F6-DD4E-C044-B260-B2096237F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917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3A116-5126-1D4D-AB98-446378E01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B2FEF1-75D0-AC48-9132-07B7E13B2F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E17D9-CA05-A14D-816F-9704F2E1D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7D92B-4F31-7343-925F-B6D655AE7234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B20C10-F633-5C48-89F8-190A8EDB6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BB1161-4CB4-0249-8C25-47013D81F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A2F6-DD4E-C044-B260-B2096237F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397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BE729E-CC42-AE45-A82A-103CBD5194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EA3956-4FC1-9044-8CDF-D2E142A612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BF7F88-E270-C243-8D23-B80B14AB0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7D92B-4F31-7343-925F-B6D655AE7234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74779-9727-C746-87C5-57CF4D349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5297BA-5B9A-C246-9527-4A3EEFAAA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A2F6-DD4E-C044-B260-B2096237F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977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90E25-1F6C-3447-A754-0EA3406C5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8DE78-E910-DA40-8325-AB667F5F8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4C5F53-6F81-0443-9773-12223F6D3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7D92B-4F31-7343-925F-B6D655AE7234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A0B4DA-B840-8540-8D68-B65E9461B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82FEDB-CE84-4845-8C62-653566744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A2F6-DD4E-C044-B260-B2096237F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92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A4F7D-3DD6-F74B-B2AC-AB1FC3B7A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3B4DB7-5176-9042-AB83-0991C48121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E6A06D-5EF2-554D-8FE7-3DF7EE641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7D92B-4F31-7343-925F-B6D655AE7234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920300-0CC2-2148-8B00-B06768564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953495-4B33-CD4C-B5E5-B2EF480F8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A2F6-DD4E-C044-B260-B2096237F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065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893E3-6501-B843-B1FC-F663D4165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229E7-1AF1-804C-8C83-E17B553358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5D7E2D-9F1E-5746-83E9-F06BFC40F8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0A2235-BECA-F344-9640-7AA82DF5F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7D92B-4F31-7343-925F-B6D655AE7234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2474FC-0A52-6641-BD15-6A463982A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2FCEA5-1037-6843-9814-B00DBB9EF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A2F6-DD4E-C044-B260-B2096237F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48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39B94-418B-8644-AAA1-C82A0568A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8EF5BE-4B15-4B40-B3CB-85151B24E2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9BC061-C24B-E944-BE93-01CAA815EB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B8BDCB-69EE-E24A-9932-3BFB3B2762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D0BF60-2830-8846-B215-B7808FE4E0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44397A-2AA5-D947-BE86-0A2269848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7D92B-4F31-7343-925F-B6D655AE7234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0592E8-8D60-C240-9216-A1BC64F3E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C674CC-9D64-3243-975F-908A758B0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A2F6-DD4E-C044-B260-B2096237F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342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1C3B6-7009-834D-8E90-AE0835F39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6B60BC-640B-C24C-A26A-9005F5D80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7D92B-4F31-7343-925F-B6D655AE7234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62E135-F904-7E4A-BB75-F2EADF66F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A134DA-51ED-9045-A5C2-4A7997AA3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A2F6-DD4E-C044-B260-B2096237F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855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FC2330-0402-4E42-8A13-34BC5F0E5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7D92B-4F31-7343-925F-B6D655AE7234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98E012-1D04-A54F-9972-C599B67DC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6B2BE2-39AD-9F43-B75C-D53B94BEE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A2F6-DD4E-C044-B260-B2096237F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029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A0A79-886F-3340-AA84-D726191F1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25F1C-63D5-5440-8F55-7A51E1010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367546-325C-2448-8101-3B12012BDD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818938-1959-D246-9533-7E4209F5B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7D92B-4F31-7343-925F-B6D655AE7234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ADC47A-66B1-B14A-AB97-F81BF9AFD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91D2CA-2517-534C-AB96-5B858DCBD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A2F6-DD4E-C044-B260-B2096237F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183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59BFA-DF0B-434F-9E06-BEEAC5941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107A8E-9721-5B46-8CE9-A2FE7C2F5C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106B8B-9B42-DB4E-8C06-8E5C6F30C9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C4027D-9FDE-C142-9448-4FD34A550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7D92B-4F31-7343-925F-B6D655AE7234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4C7DBB-7155-F84E-801E-1747EF438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E951B6-3E91-3A44-8F77-B05B8CA29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A2F6-DD4E-C044-B260-B2096237F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362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758965-3B4E-3D4B-A9C5-247247302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3C752A-A1ED-B543-B07B-FA165194E1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99997D-26DE-7A40-9332-7AE9AD0557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7D92B-4F31-7343-925F-B6D655AE7234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55102C-C332-3E49-8C68-F23EF53320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B68A32-27F3-6445-8F4B-09F8026E57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4A2F6-DD4E-C044-B260-B2096237F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323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EF57B62-88DD-DF47-B56C-94C79EC3B811}"/>
              </a:ext>
            </a:extLst>
          </p:cNvPr>
          <p:cNvSpPr/>
          <p:nvPr/>
        </p:nvSpPr>
        <p:spPr>
          <a:xfrm>
            <a:off x="579242" y="3274423"/>
            <a:ext cx="10733299" cy="1841863"/>
          </a:xfrm>
          <a:prstGeom prst="rect">
            <a:avLst/>
          </a:prstGeom>
          <a:solidFill>
            <a:srgbClr val="00D2FE"/>
          </a:solidFill>
          <a:ln>
            <a:solidFill>
              <a:srgbClr val="00D2F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FFFF00"/>
              </a:solidFill>
            </a:endParaRP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B3789B8A-663A-0548-B37B-54862AC09D57}"/>
              </a:ext>
            </a:extLst>
          </p:cNvPr>
          <p:cNvGrpSpPr/>
          <p:nvPr/>
        </p:nvGrpSpPr>
        <p:grpSpPr>
          <a:xfrm>
            <a:off x="678194" y="3333205"/>
            <a:ext cx="10535394" cy="1724298"/>
            <a:chOff x="679270" y="3849187"/>
            <a:chExt cx="10539549" cy="1724298"/>
          </a:xfrm>
          <a:solidFill>
            <a:srgbClr val="1603FD"/>
          </a:solidFill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80E206A-4A52-1048-8664-3409AC8F5718}"/>
                </a:ext>
              </a:extLst>
            </p:cNvPr>
            <p:cNvSpPr/>
            <p:nvPr/>
          </p:nvSpPr>
          <p:spPr>
            <a:xfrm>
              <a:off x="679270" y="3849187"/>
              <a:ext cx="796833" cy="1724298"/>
            </a:xfrm>
            <a:prstGeom prst="rect">
              <a:avLst/>
            </a:prstGeom>
            <a:grpFill/>
            <a:ln>
              <a:solidFill>
                <a:srgbClr val="1603F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FF00"/>
                  </a:solidFill>
                </a:rPr>
                <a:t>ELF </a:t>
              </a:r>
              <a:r>
                <a:rPr lang="en-US" sz="1050" b="1" dirty="0">
                  <a:solidFill>
                    <a:srgbClr val="FFFF00"/>
                  </a:solidFill>
                </a:rPr>
                <a:t>submarine </a:t>
              </a:r>
              <a:r>
                <a:rPr lang="en-US" sz="1050" b="1" dirty="0" err="1">
                  <a:solidFill>
                    <a:srgbClr val="FFFF00"/>
                  </a:solidFill>
                </a:rPr>
                <a:t>communi</a:t>
              </a:r>
              <a:r>
                <a:rPr lang="en-US" sz="1050" b="1" dirty="0">
                  <a:solidFill>
                    <a:srgbClr val="FFFF00"/>
                  </a:solidFill>
                </a:rPr>
                <a:t>-cations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53EA0E5-29BE-3447-A5F1-8B655F6E8E7E}"/>
                </a:ext>
              </a:extLst>
            </p:cNvPr>
            <p:cNvSpPr/>
            <p:nvPr/>
          </p:nvSpPr>
          <p:spPr>
            <a:xfrm>
              <a:off x="10421986" y="3849187"/>
              <a:ext cx="796833" cy="1724298"/>
            </a:xfrm>
            <a:prstGeom prst="rect">
              <a:avLst/>
            </a:prstGeom>
            <a:grpFill/>
            <a:ln>
              <a:solidFill>
                <a:srgbClr val="1603F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FF00"/>
                  </a:solidFill>
                </a:rPr>
                <a:t>THz/ THF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98504D9-9954-6F44-8AB8-C99F4DC036CF}"/>
                </a:ext>
              </a:extLst>
            </p:cNvPr>
            <p:cNvSpPr/>
            <p:nvPr/>
          </p:nvSpPr>
          <p:spPr>
            <a:xfrm>
              <a:off x="5107775" y="3849187"/>
              <a:ext cx="796833" cy="1724298"/>
            </a:xfrm>
            <a:prstGeom prst="rect">
              <a:avLst/>
            </a:prstGeom>
            <a:grpFill/>
            <a:ln>
              <a:solidFill>
                <a:srgbClr val="1603F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FF00"/>
                  </a:solidFill>
                </a:rPr>
                <a:t>MF</a:t>
              </a:r>
            </a:p>
            <a:p>
              <a:pPr algn="ctr"/>
              <a:r>
                <a:rPr lang="en-US" sz="1200" b="1" dirty="0">
                  <a:solidFill>
                    <a:srgbClr val="FFFF00"/>
                  </a:solidFill>
                </a:rPr>
                <a:t>AM radio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CDC9B86E-8259-084C-9572-DAD209472502}"/>
                </a:ext>
              </a:extLst>
            </p:cNvPr>
            <p:cNvSpPr/>
            <p:nvPr/>
          </p:nvSpPr>
          <p:spPr>
            <a:xfrm>
              <a:off x="9536280" y="3849187"/>
              <a:ext cx="796833" cy="1724298"/>
            </a:xfrm>
            <a:prstGeom prst="rect">
              <a:avLst/>
            </a:prstGeom>
            <a:grpFill/>
            <a:ln>
              <a:solidFill>
                <a:srgbClr val="1603F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FF00"/>
                  </a:solidFill>
                </a:rPr>
                <a:t>EHF</a:t>
              </a:r>
            </a:p>
            <a:p>
              <a:pPr algn="ctr"/>
              <a:r>
                <a:rPr lang="en-US" sz="1100" b="1" dirty="0">
                  <a:solidFill>
                    <a:srgbClr val="FFFF00"/>
                  </a:solidFill>
                </a:rPr>
                <a:t>Cell phones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C708C9B-175D-324A-81A8-038CCDF4FCD8}"/>
                </a:ext>
              </a:extLst>
            </p:cNvPr>
            <p:cNvSpPr/>
            <p:nvPr/>
          </p:nvSpPr>
          <p:spPr>
            <a:xfrm>
              <a:off x="6879177" y="3849187"/>
              <a:ext cx="796833" cy="1724298"/>
            </a:xfrm>
            <a:prstGeom prst="rect">
              <a:avLst/>
            </a:prstGeom>
            <a:grpFill/>
            <a:ln>
              <a:solidFill>
                <a:srgbClr val="1603F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FF00"/>
                  </a:solidFill>
                </a:rPr>
                <a:t>VHF</a:t>
              </a:r>
            </a:p>
            <a:p>
              <a:pPr algn="ctr"/>
              <a:r>
                <a:rPr lang="en-US" sz="1200" b="1" dirty="0">
                  <a:solidFill>
                    <a:srgbClr val="FFFF00"/>
                  </a:solidFill>
                </a:rPr>
                <a:t>FM radio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AE2AB162-DBA4-2647-B249-AC281DDF439E}"/>
                </a:ext>
              </a:extLst>
            </p:cNvPr>
            <p:cNvSpPr/>
            <p:nvPr/>
          </p:nvSpPr>
          <p:spPr>
            <a:xfrm>
              <a:off x="5993476" y="3849187"/>
              <a:ext cx="796833" cy="1724298"/>
            </a:xfrm>
            <a:prstGeom prst="rect">
              <a:avLst/>
            </a:prstGeom>
            <a:grpFill/>
            <a:ln>
              <a:solidFill>
                <a:srgbClr val="1603F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FF00"/>
                  </a:solidFill>
                </a:rPr>
                <a:t>HF</a:t>
              </a:r>
            </a:p>
            <a:p>
              <a:pPr algn="ctr"/>
              <a:r>
                <a:rPr lang="en-US" sz="1200" b="1" dirty="0">
                  <a:solidFill>
                    <a:srgbClr val="FFFF00"/>
                  </a:solidFill>
                </a:rPr>
                <a:t>Satellite radio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5B85FFFF-62DA-074C-8869-225D0246DFA6}"/>
                </a:ext>
              </a:extLst>
            </p:cNvPr>
            <p:cNvSpPr/>
            <p:nvPr/>
          </p:nvSpPr>
          <p:spPr>
            <a:xfrm>
              <a:off x="1564971" y="3849187"/>
              <a:ext cx="796833" cy="1724298"/>
            </a:xfrm>
            <a:prstGeom prst="rect">
              <a:avLst/>
            </a:prstGeom>
            <a:grpFill/>
            <a:ln>
              <a:solidFill>
                <a:srgbClr val="1603F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FF00"/>
                  </a:solidFill>
                </a:rPr>
                <a:t>SLF</a:t>
              </a:r>
            </a:p>
            <a:p>
              <a:pPr algn="ctr"/>
              <a:r>
                <a:rPr lang="en-US" sz="1050" b="1" dirty="0">
                  <a:solidFill>
                    <a:srgbClr val="FFFF00"/>
                  </a:solidFill>
                </a:rPr>
                <a:t>submarine </a:t>
              </a:r>
              <a:r>
                <a:rPr lang="en-US" sz="1050" b="1" dirty="0" err="1">
                  <a:solidFill>
                    <a:srgbClr val="FFFF00"/>
                  </a:solidFill>
                </a:rPr>
                <a:t>communi</a:t>
              </a:r>
              <a:r>
                <a:rPr lang="en-US" sz="1050" b="1" dirty="0">
                  <a:solidFill>
                    <a:srgbClr val="FFFF00"/>
                  </a:solidFill>
                </a:rPr>
                <a:t>-cations, AC power grid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856F843-6BAE-E24B-B1B9-49BEC8BE0C01}"/>
                </a:ext>
              </a:extLst>
            </p:cNvPr>
            <p:cNvSpPr/>
            <p:nvPr/>
          </p:nvSpPr>
          <p:spPr>
            <a:xfrm>
              <a:off x="2450672" y="3849187"/>
              <a:ext cx="796833" cy="1724298"/>
            </a:xfrm>
            <a:prstGeom prst="rect">
              <a:avLst/>
            </a:prstGeom>
            <a:grpFill/>
            <a:ln>
              <a:solidFill>
                <a:srgbClr val="1603F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FF00"/>
                  </a:solidFill>
                </a:rPr>
                <a:t>ULF </a:t>
              </a:r>
              <a:r>
                <a:rPr lang="en-US" sz="1050" b="1" dirty="0" err="1">
                  <a:solidFill>
                    <a:srgbClr val="FFFF00"/>
                  </a:solidFill>
                </a:rPr>
                <a:t>communi</a:t>
              </a:r>
              <a:r>
                <a:rPr lang="en-US" sz="1050" b="1" dirty="0">
                  <a:solidFill>
                    <a:srgbClr val="FFFF00"/>
                  </a:solidFill>
                </a:rPr>
                <a:t>-cations in mines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A1D0FE65-E00C-1D42-8FAF-767BA03E34B8}"/>
                </a:ext>
              </a:extLst>
            </p:cNvPr>
            <p:cNvSpPr/>
            <p:nvPr/>
          </p:nvSpPr>
          <p:spPr>
            <a:xfrm>
              <a:off x="3336373" y="3849187"/>
              <a:ext cx="796833" cy="1724298"/>
            </a:xfrm>
            <a:prstGeom prst="rect">
              <a:avLst/>
            </a:prstGeom>
            <a:grpFill/>
            <a:ln>
              <a:solidFill>
                <a:srgbClr val="1603F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FF00"/>
                  </a:solidFill>
                </a:rPr>
                <a:t>VLF </a:t>
              </a:r>
              <a:r>
                <a:rPr lang="en-US" sz="1200" b="1" dirty="0">
                  <a:solidFill>
                    <a:srgbClr val="FFFF00"/>
                  </a:solidFill>
                </a:rPr>
                <a:t>time radio signals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9DC1ABDC-C22E-4841-9C01-BD49630FDE0D}"/>
                </a:ext>
              </a:extLst>
            </p:cNvPr>
            <p:cNvSpPr/>
            <p:nvPr/>
          </p:nvSpPr>
          <p:spPr>
            <a:xfrm>
              <a:off x="4222074" y="3849187"/>
              <a:ext cx="796833" cy="1724298"/>
            </a:xfrm>
            <a:prstGeom prst="rect">
              <a:avLst/>
            </a:prstGeom>
            <a:grpFill/>
            <a:ln>
              <a:solidFill>
                <a:srgbClr val="1603F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FF00"/>
                  </a:solidFill>
                </a:rPr>
                <a:t>LF</a:t>
              </a:r>
            </a:p>
            <a:p>
              <a:pPr algn="ctr"/>
              <a:r>
                <a:rPr lang="en-US" sz="1050" b="1" dirty="0">
                  <a:solidFill>
                    <a:srgbClr val="FFFF00"/>
                  </a:solidFill>
                </a:rPr>
                <a:t>Navigation  (LORAN)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558FFE7-591D-6348-A60D-33062D593B01}"/>
                </a:ext>
              </a:extLst>
            </p:cNvPr>
            <p:cNvSpPr/>
            <p:nvPr/>
          </p:nvSpPr>
          <p:spPr>
            <a:xfrm>
              <a:off x="7764878" y="3849187"/>
              <a:ext cx="796833" cy="1724298"/>
            </a:xfrm>
            <a:prstGeom prst="rect">
              <a:avLst/>
            </a:prstGeom>
            <a:grpFill/>
            <a:ln>
              <a:solidFill>
                <a:srgbClr val="1603F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FF00"/>
                  </a:solidFill>
                </a:rPr>
                <a:t>UHF</a:t>
              </a:r>
            </a:p>
            <a:p>
              <a:pPr algn="ctr"/>
              <a:r>
                <a:rPr lang="en-US" sz="1050" b="1" dirty="0">
                  <a:solidFill>
                    <a:srgbClr val="FFFF00"/>
                  </a:solidFill>
                </a:rPr>
                <a:t>Cell phones, </a:t>
              </a:r>
              <a:r>
                <a:rPr lang="en-US" sz="1050" b="1">
                  <a:solidFill>
                    <a:srgbClr val="FFFF00"/>
                  </a:solidFill>
                </a:rPr>
                <a:t>microwave ovens, GPS</a:t>
              </a:r>
              <a:endParaRPr lang="en-US" sz="1050" b="1" dirty="0">
                <a:solidFill>
                  <a:srgbClr val="FFFF00"/>
                </a:solidFill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90C57680-C4DE-E348-B18E-A7BADD9ACAA8}"/>
                </a:ext>
              </a:extLst>
            </p:cNvPr>
            <p:cNvSpPr/>
            <p:nvPr/>
          </p:nvSpPr>
          <p:spPr>
            <a:xfrm>
              <a:off x="8650579" y="3849187"/>
              <a:ext cx="796833" cy="1724298"/>
            </a:xfrm>
            <a:prstGeom prst="rect">
              <a:avLst/>
            </a:prstGeom>
            <a:grpFill/>
            <a:ln>
              <a:solidFill>
                <a:srgbClr val="1603F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FF00"/>
                  </a:solidFill>
                </a:rPr>
                <a:t>SHF</a:t>
              </a:r>
            </a:p>
            <a:p>
              <a:pPr algn="ctr"/>
              <a:r>
                <a:rPr lang="en-US" sz="1100" b="1" dirty="0">
                  <a:solidFill>
                    <a:srgbClr val="FFFF00"/>
                  </a:solidFill>
                </a:rPr>
                <a:t>Cell phones, airport screening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7CECE3A4-A8E9-884A-8BB0-43A8602DFAFB}"/>
              </a:ext>
            </a:extLst>
          </p:cNvPr>
          <p:cNvGrpSpPr/>
          <p:nvPr/>
        </p:nvGrpSpPr>
        <p:grpSpPr>
          <a:xfrm>
            <a:off x="429676" y="5098866"/>
            <a:ext cx="11244418" cy="338554"/>
            <a:chOff x="390487" y="5190307"/>
            <a:chExt cx="11244418" cy="338554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4463047B-A5EF-3D48-B2BC-A595201A08AD}"/>
                </a:ext>
              </a:extLst>
            </p:cNvPr>
            <p:cNvSpPr txBox="1"/>
            <p:nvPr/>
          </p:nvSpPr>
          <p:spPr>
            <a:xfrm>
              <a:off x="390487" y="5190307"/>
              <a:ext cx="59182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 3 Hz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98AAECF5-8BC5-2C4C-8F3A-D86BF56092D5}"/>
                </a:ext>
              </a:extLst>
            </p:cNvPr>
            <p:cNvSpPr txBox="1"/>
            <p:nvPr/>
          </p:nvSpPr>
          <p:spPr>
            <a:xfrm>
              <a:off x="1085709" y="5190307"/>
              <a:ext cx="69602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 30 Hz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9328AAC8-156D-2A4F-9604-0111BF86DAB4}"/>
                </a:ext>
              </a:extLst>
            </p:cNvPr>
            <p:cNvSpPr txBox="1"/>
            <p:nvPr/>
          </p:nvSpPr>
          <p:spPr>
            <a:xfrm>
              <a:off x="2742251" y="5190307"/>
              <a:ext cx="68480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 3 kHz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F0E7025C-D21F-1B4F-B5B1-0D7C34866386}"/>
                </a:ext>
              </a:extLst>
            </p:cNvPr>
            <p:cNvSpPr txBox="1"/>
            <p:nvPr/>
          </p:nvSpPr>
          <p:spPr>
            <a:xfrm>
              <a:off x="1885126" y="5190307"/>
              <a:ext cx="75373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300 Hz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4911E9AF-72CB-F84C-BBA3-412854A92DCD}"/>
                </a:ext>
              </a:extLst>
            </p:cNvPr>
            <p:cNvSpPr txBox="1"/>
            <p:nvPr/>
          </p:nvSpPr>
          <p:spPr>
            <a:xfrm>
              <a:off x="3530447" y="5190307"/>
              <a:ext cx="7889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 30 kHz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45F988DD-9483-5F44-A23D-AF3C812B30BD}"/>
                </a:ext>
              </a:extLst>
            </p:cNvPr>
            <p:cNvSpPr txBox="1"/>
            <p:nvPr/>
          </p:nvSpPr>
          <p:spPr>
            <a:xfrm>
              <a:off x="4422839" y="5190307"/>
              <a:ext cx="84670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300 kHz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E2E89DBF-864E-3349-8EAF-5A50FA6504B3}"/>
                </a:ext>
              </a:extLst>
            </p:cNvPr>
            <p:cNvSpPr txBox="1"/>
            <p:nvPr/>
          </p:nvSpPr>
          <p:spPr>
            <a:xfrm>
              <a:off x="5372939" y="5190307"/>
              <a:ext cx="7665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 3 MHz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93839E53-5F30-9945-9B39-42E4126DD48A}"/>
                </a:ext>
              </a:extLst>
            </p:cNvPr>
            <p:cNvSpPr txBox="1"/>
            <p:nvPr/>
          </p:nvSpPr>
          <p:spPr>
            <a:xfrm>
              <a:off x="6242889" y="5190307"/>
              <a:ext cx="87075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 30 MHz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61B05A3D-8154-D74C-A4A1-FB32FD251B9D}"/>
                </a:ext>
              </a:extLst>
            </p:cNvPr>
            <p:cNvSpPr txBox="1"/>
            <p:nvPr/>
          </p:nvSpPr>
          <p:spPr>
            <a:xfrm>
              <a:off x="7217033" y="5190307"/>
              <a:ext cx="92845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300 MHz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5DEDA93E-07D7-4042-B01F-0ACB55B7E52F}"/>
                </a:ext>
              </a:extLst>
            </p:cNvPr>
            <p:cNvSpPr txBox="1"/>
            <p:nvPr/>
          </p:nvSpPr>
          <p:spPr>
            <a:xfrm>
              <a:off x="8248885" y="5190307"/>
              <a:ext cx="72167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 3 GHz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0A9C179F-46DC-5C47-AC79-D1CB8600A482}"/>
                </a:ext>
              </a:extLst>
            </p:cNvPr>
            <p:cNvSpPr txBox="1"/>
            <p:nvPr/>
          </p:nvSpPr>
          <p:spPr>
            <a:xfrm>
              <a:off x="9073950" y="5190307"/>
              <a:ext cx="82586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 30 GHz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61A6F12E-EFF8-7A42-962A-73AE1E92A0CB}"/>
                </a:ext>
              </a:extLst>
            </p:cNvPr>
            <p:cNvSpPr txBox="1"/>
            <p:nvPr/>
          </p:nvSpPr>
          <p:spPr>
            <a:xfrm>
              <a:off x="10003210" y="5190307"/>
              <a:ext cx="88357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300 GHz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5FA6D31D-AC6E-6E4D-A5D4-867986C49440}"/>
                </a:ext>
              </a:extLst>
            </p:cNvPr>
            <p:cNvSpPr txBox="1"/>
            <p:nvPr/>
          </p:nvSpPr>
          <p:spPr>
            <a:xfrm>
              <a:off x="10990177" y="5190307"/>
              <a:ext cx="6447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3 THz</a:t>
              </a:r>
            </a:p>
          </p:txBody>
        </p:sp>
      </p:grp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41AC9D3B-849E-974E-905D-069AF7DE55F8}"/>
              </a:ext>
            </a:extLst>
          </p:cNvPr>
          <p:cNvCxnSpPr>
            <a:cxnSpLocks/>
          </p:cNvCxnSpPr>
          <p:nvPr/>
        </p:nvCxnSpPr>
        <p:spPr>
          <a:xfrm flipV="1">
            <a:off x="579242" y="2190085"/>
            <a:ext cx="625395" cy="1084338"/>
          </a:xfrm>
          <a:prstGeom prst="line">
            <a:avLst/>
          </a:prstGeom>
          <a:ln w="38100">
            <a:solidFill>
              <a:srgbClr val="00D2FE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2E2B0CF1-4AC3-7E42-AA68-A0ED57885F1F}"/>
              </a:ext>
            </a:extLst>
          </p:cNvPr>
          <p:cNvCxnSpPr>
            <a:cxnSpLocks/>
          </p:cNvCxnSpPr>
          <p:nvPr/>
        </p:nvCxnSpPr>
        <p:spPr>
          <a:xfrm flipH="1" flipV="1">
            <a:off x="2285362" y="2275731"/>
            <a:ext cx="8928227" cy="1031316"/>
          </a:xfrm>
          <a:prstGeom prst="line">
            <a:avLst/>
          </a:prstGeom>
          <a:ln w="38100">
            <a:solidFill>
              <a:srgbClr val="00D2FE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" name="Group 64">
            <a:extLst>
              <a:ext uri="{FF2B5EF4-FFF2-40B4-BE49-F238E27FC236}">
                <a16:creationId xmlns:a16="http://schemas.microsoft.com/office/drawing/2014/main" id="{960D154E-620B-8F44-BB24-52ED54204A83}"/>
              </a:ext>
            </a:extLst>
          </p:cNvPr>
          <p:cNvGrpSpPr/>
          <p:nvPr/>
        </p:nvGrpSpPr>
        <p:grpSpPr>
          <a:xfrm>
            <a:off x="1155349" y="1239575"/>
            <a:ext cx="9581083" cy="1285413"/>
            <a:chOff x="1567543" y="1413096"/>
            <a:chExt cx="9581083" cy="1285413"/>
          </a:xfrm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B362E4B5-9C38-9B42-A2DB-0A045706932D}"/>
                </a:ext>
              </a:extLst>
            </p:cNvPr>
            <p:cNvSpPr/>
            <p:nvPr/>
          </p:nvSpPr>
          <p:spPr>
            <a:xfrm>
              <a:off x="1567543" y="1453243"/>
              <a:ext cx="9581083" cy="96338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3C0DFD6F-8DE7-5E44-9759-7A014136799E}"/>
                </a:ext>
              </a:extLst>
            </p:cNvPr>
            <p:cNvSpPr txBox="1"/>
            <p:nvPr/>
          </p:nvSpPr>
          <p:spPr>
            <a:xfrm>
              <a:off x="1589560" y="1620350"/>
              <a:ext cx="1107996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FFFF00"/>
                  </a:solidFill>
                </a:rPr>
                <a:t>Radio</a:t>
              </a:r>
            </a:p>
            <a:p>
              <a:pPr algn="ctr"/>
              <a:r>
                <a:rPr lang="en-US" dirty="0">
                  <a:solidFill>
                    <a:srgbClr val="FFFF00"/>
                  </a:solidFill>
                </a:rPr>
                <a:t>&lt; 10^9 Hz</a:t>
              </a:r>
            </a:p>
            <a:p>
              <a:pPr algn="ctr"/>
              <a:endParaRPr lang="en-US" dirty="0">
                <a:solidFill>
                  <a:srgbClr val="FFFF00"/>
                </a:solidFill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2A528F86-F67D-D446-869F-C7756E63C69C}"/>
                </a:ext>
              </a:extLst>
            </p:cNvPr>
            <p:cNvSpPr txBox="1"/>
            <p:nvPr/>
          </p:nvSpPr>
          <p:spPr>
            <a:xfrm>
              <a:off x="2775918" y="1628219"/>
              <a:ext cx="186140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FFFF00"/>
                  </a:solidFill>
                </a:rPr>
                <a:t>Infrared</a:t>
              </a:r>
            </a:p>
            <a:p>
              <a:pPr algn="ctr"/>
              <a:r>
                <a:rPr lang="en-US" dirty="0">
                  <a:solidFill>
                    <a:srgbClr val="FFFF00"/>
                  </a:solidFill>
                </a:rPr>
                <a:t>10^11 – 10^14 Hz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1172F36A-D402-0F4F-9C12-D7FDDE61C28E}"/>
                </a:ext>
              </a:extLst>
            </p:cNvPr>
            <p:cNvSpPr txBox="1"/>
            <p:nvPr/>
          </p:nvSpPr>
          <p:spPr>
            <a:xfrm>
              <a:off x="4715687" y="1519556"/>
              <a:ext cx="96051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FF00"/>
                  </a:solidFill>
                </a:rPr>
                <a:t>Visible</a:t>
              </a:r>
            </a:p>
            <a:p>
              <a:pPr algn="ctr"/>
              <a:r>
                <a:rPr lang="en-US" sz="1600" dirty="0">
                  <a:solidFill>
                    <a:srgbClr val="FFFF00"/>
                  </a:solidFill>
                </a:rPr>
                <a:t>Light</a:t>
              </a:r>
            </a:p>
            <a:p>
              <a:r>
                <a:rPr lang="en-US" sz="1600" dirty="0">
                  <a:solidFill>
                    <a:srgbClr val="FFFF00"/>
                  </a:solidFill>
                </a:rPr>
                <a:t>10^14 Hz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B770E6BB-CAC1-A343-8355-99FCE1732C86}"/>
                </a:ext>
              </a:extLst>
            </p:cNvPr>
            <p:cNvSpPr txBox="1"/>
            <p:nvPr/>
          </p:nvSpPr>
          <p:spPr>
            <a:xfrm>
              <a:off x="5787227" y="1611893"/>
              <a:ext cx="18512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FFFF00"/>
                  </a:solidFill>
                </a:rPr>
                <a:t>Ultraviolet</a:t>
              </a:r>
            </a:p>
            <a:p>
              <a:r>
                <a:rPr lang="en-US" dirty="0">
                  <a:solidFill>
                    <a:srgbClr val="FFFF00"/>
                  </a:solidFill>
                </a:rPr>
                <a:t>10^14 –10^17 Hz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00CED2CB-F033-DD41-989D-7209B6040B2B}"/>
                </a:ext>
              </a:extLst>
            </p:cNvPr>
            <p:cNvSpPr txBox="1"/>
            <p:nvPr/>
          </p:nvSpPr>
          <p:spPr>
            <a:xfrm>
              <a:off x="7756706" y="1611891"/>
              <a:ext cx="203132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FFFF00"/>
                  </a:solidFill>
                </a:rPr>
                <a:t>X-Rays</a:t>
              </a:r>
            </a:p>
            <a:p>
              <a:pPr algn="ctr"/>
              <a:r>
                <a:rPr lang="en-US" dirty="0">
                  <a:solidFill>
                    <a:srgbClr val="FFFF00"/>
                  </a:solidFill>
                </a:rPr>
                <a:t>10^17–10^19 Hz	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8D69735E-68C5-A449-8D85-62C915111914}"/>
                </a:ext>
              </a:extLst>
            </p:cNvPr>
            <p:cNvSpPr txBox="1"/>
            <p:nvPr/>
          </p:nvSpPr>
          <p:spPr>
            <a:xfrm>
              <a:off x="9752091" y="1498180"/>
              <a:ext cx="121672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FFFF00"/>
                  </a:solidFill>
                </a:rPr>
                <a:t>Gamma Rays</a:t>
              </a:r>
            </a:p>
            <a:p>
              <a:pPr algn="ctr"/>
              <a:r>
                <a:rPr lang="en-US" dirty="0">
                  <a:solidFill>
                    <a:srgbClr val="FFFF00"/>
                  </a:solidFill>
                </a:rPr>
                <a:t>&gt; 10^17 Hz	</a:t>
              </a:r>
            </a:p>
          </p:txBody>
        </p: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6AD38ABE-0445-5843-B114-31E1B3D2A6F5}"/>
                </a:ext>
              </a:extLst>
            </p:cNvPr>
            <p:cNvCxnSpPr>
              <a:cxnSpLocks/>
            </p:cNvCxnSpPr>
            <p:nvPr/>
          </p:nvCxnSpPr>
          <p:spPr>
            <a:xfrm>
              <a:off x="9584871" y="1413096"/>
              <a:ext cx="0" cy="1036156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D46703D5-F5F3-F34A-B3A6-0262C92425E9}"/>
                </a:ext>
              </a:extLst>
            </p:cNvPr>
            <p:cNvCxnSpPr>
              <a:cxnSpLocks/>
            </p:cNvCxnSpPr>
            <p:nvPr/>
          </p:nvCxnSpPr>
          <p:spPr>
            <a:xfrm>
              <a:off x="7772213" y="1413096"/>
              <a:ext cx="0" cy="1036156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67238F01-E48A-FE48-B3A0-CAD781535014}"/>
                </a:ext>
              </a:extLst>
            </p:cNvPr>
            <p:cNvCxnSpPr>
              <a:cxnSpLocks/>
            </p:cNvCxnSpPr>
            <p:nvPr/>
          </p:nvCxnSpPr>
          <p:spPr>
            <a:xfrm>
              <a:off x="5629824" y="1469982"/>
              <a:ext cx="0" cy="1036156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38DBA824-E935-6347-A01D-190792A838B3}"/>
                </a:ext>
              </a:extLst>
            </p:cNvPr>
            <p:cNvCxnSpPr>
              <a:cxnSpLocks/>
            </p:cNvCxnSpPr>
            <p:nvPr/>
          </p:nvCxnSpPr>
          <p:spPr>
            <a:xfrm>
              <a:off x="2706118" y="1453198"/>
              <a:ext cx="0" cy="1036156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FEA11B5D-23CD-744E-A4FA-FBC643122B0F}"/>
                </a:ext>
              </a:extLst>
            </p:cNvPr>
            <p:cNvCxnSpPr>
              <a:cxnSpLocks/>
            </p:cNvCxnSpPr>
            <p:nvPr/>
          </p:nvCxnSpPr>
          <p:spPr>
            <a:xfrm>
              <a:off x="4764139" y="1453198"/>
              <a:ext cx="0" cy="1036156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25456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112</Words>
  <Application>Microsoft Macintosh PowerPoint</Application>
  <PresentationFormat>Widescreen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Leslie Gruis</dc:creator>
  <cp:lastModifiedBy>Leslie Gruis</cp:lastModifiedBy>
  <cp:revision>16</cp:revision>
  <cp:lastPrinted>2020-10-22T23:38:05Z</cp:lastPrinted>
  <dcterms:created xsi:type="dcterms:W3CDTF">2020-10-20T21:16:02Z</dcterms:created>
  <dcterms:modified xsi:type="dcterms:W3CDTF">2020-10-22T23:46:18Z</dcterms:modified>
</cp:coreProperties>
</file>